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9" r:id="rId1"/>
  </p:sldMasterIdLst>
  <p:notesMasterIdLst>
    <p:notesMasterId r:id="rId25"/>
  </p:notesMasterIdLst>
  <p:handoutMasterIdLst>
    <p:handoutMasterId r:id="rId26"/>
  </p:handoutMasterIdLst>
  <p:sldIdLst>
    <p:sldId id="644" r:id="rId2"/>
    <p:sldId id="646" r:id="rId3"/>
    <p:sldId id="648" r:id="rId4"/>
    <p:sldId id="658" r:id="rId5"/>
    <p:sldId id="659" r:id="rId6"/>
    <p:sldId id="660" r:id="rId7"/>
    <p:sldId id="661" r:id="rId8"/>
    <p:sldId id="662" r:id="rId9"/>
    <p:sldId id="663" r:id="rId10"/>
    <p:sldId id="664" r:id="rId11"/>
    <p:sldId id="665" r:id="rId12"/>
    <p:sldId id="744" r:id="rId13"/>
    <p:sldId id="746" r:id="rId14"/>
    <p:sldId id="748" r:id="rId15"/>
    <p:sldId id="747" r:id="rId16"/>
    <p:sldId id="716" r:id="rId17"/>
    <p:sldId id="745" r:id="rId18"/>
    <p:sldId id="718" r:id="rId19"/>
    <p:sldId id="749" r:id="rId20"/>
    <p:sldId id="750" r:id="rId21"/>
    <p:sldId id="751" r:id="rId22"/>
    <p:sldId id="752" r:id="rId23"/>
    <p:sldId id="753" r:id="rId24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 Rousseau" initials="DR" lastIdx="2" clrIdx="0"/>
  <p:cmAuthor id="1" name="Denise Rousseau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51"/>
    <a:srgbClr val="EAEAEA"/>
    <a:srgbClr val="FFFFCC"/>
    <a:srgbClr val="FFFF99"/>
    <a:srgbClr val="FFCC99"/>
    <a:srgbClr val="996600"/>
    <a:srgbClr val="003366"/>
    <a:srgbClr val="FF0000"/>
    <a:srgbClr val="CCE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90" autoAdjust="0"/>
    <p:restoredTop sz="97473" autoAdjust="0"/>
  </p:normalViewPr>
  <p:slideViewPr>
    <p:cSldViewPr>
      <p:cViewPr>
        <p:scale>
          <a:sx n="90" d="100"/>
          <a:sy n="90" d="100"/>
        </p:scale>
        <p:origin x="-8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7" d="100"/>
          <a:sy n="107" d="100"/>
        </p:scale>
        <p:origin x="-918" y="-84"/>
      </p:cViewPr>
      <p:guideLst>
        <p:guide orient="horz" pos="2167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 defTabSz="92863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 algn="r" defTabSz="92863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325"/>
            <a:ext cx="40274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 defTabSz="92863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37325"/>
            <a:ext cx="4027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 algn="r" defTabSz="928633">
              <a:defRPr sz="1200"/>
            </a:lvl1pPr>
          </a:lstStyle>
          <a:p>
            <a:pPr>
              <a:defRPr/>
            </a:pPr>
            <a:fld id="{00EB4FC3-F220-4B1F-A77E-2E06F514C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23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09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459" tIns="54230" rIns="108459" bIns="54230" numCol="1" anchor="t" anchorCtr="0" compatLnSpc="1">
            <a:prstTxWarp prst="textNoShape">
              <a:avLst/>
            </a:prstTxWarp>
          </a:bodyPr>
          <a:lstStyle>
            <a:lvl1pPr defTabSz="108419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89550" y="0"/>
            <a:ext cx="39909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459" tIns="54230" rIns="108459" bIns="54230" numCol="1" anchor="t" anchorCtr="0" compatLnSpc="1">
            <a:prstTxWarp prst="textNoShape">
              <a:avLst/>
            </a:prstTxWarp>
          </a:bodyPr>
          <a:lstStyle>
            <a:lvl1pPr algn="r" defTabSz="108419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52750" y="523875"/>
            <a:ext cx="3376613" cy="2532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06500" y="3230563"/>
            <a:ext cx="68675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459" tIns="54230" rIns="108459" bIns="54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48438"/>
            <a:ext cx="39909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459" tIns="54230" rIns="108459" bIns="54230" numCol="1" anchor="b" anchorCtr="0" compatLnSpc="1">
            <a:prstTxWarp prst="textNoShape">
              <a:avLst/>
            </a:prstTxWarp>
          </a:bodyPr>
          <a:lstStyle>
            <a:lvl1pPr defTabSz="108419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89550" y="6548438"/>
            <a:ext cx="39909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459" tIns="54230" rIns="108459" bIns="54230" numCol="1" anchor="b" anchorCtr="0" compatLnSpc="1">
            <a:prstTxWarp prst="textNoShape">
              <a:avLst/>
            </a:prstTxWarp>
          </a:bodyPr>
          <a:lstStyle>
            <a:lvl1pPr algn="r" defTabSz="1084198">
              <a:defRPr sz="1400"/>
            </a:lvl1pPr>
          </a:lstStyle>
          <a:p>
            <a:pPr>
              <a:defRPr/>
            </a:pPr>
            <a:fld id="{512EE89D-6A23-42C0-BA51-677C97D65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6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50BD5F3-3816-DB4C-9EC2-0722BA8DA5E5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11/15/18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84D62E3-F22E-CF41-941E-4980F9DA9286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96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50BD5F3-3816-DB4C-9EC2-0722BA8DA5E5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11/15/18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84D62E3-F22E-CF41-941E-4980F9DA9286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524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50BD5F3-3816-DB4C-9EC2-0722BA8DA5E5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11/15/18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84D62E3-F22E-CF41-941E-4980F9DA9286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445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5" y="178595"/>
            <a:ext cx="8786813" cy="6250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929689" y="6616899"/>
            <a:ext cx="217661" cy="2411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i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3460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50BD5F3-3816-DB4C-9EC2-0722BA8DA5E5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11/15/18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84D62E3-F22E-CF41-941E-4980F9DA9286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42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50BD5F3-3816-DB4C-9EC2-0722BA8DA5E5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11/15/18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84D62E3-F22E-CF41-941E-4980F9DA9286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85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50BD5F3-3816-DB4C-9EC2-0722BA8DA5E5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11/15/18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84D62E3-F22E-CF41-941E-4980F9DA9286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52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50BD5F3-3816-DB4C-9EC2-0722BA8DA5E5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11/15/18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84D62E3-F22E-CF41-941E-4980F9DA9286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74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50BD5F3-3816-DB4C-9EC2-0722BA8DA5E5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11/15/18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84D62E3-F22E-CF41-941E-4980F9DA9286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31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50BD5F3-3816-DB4C-9EC2-0722BA8DA5E5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11/15/18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84D62E3-F22E-CF41-941E-4980F9DA9286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679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50BD5F3-3816-DB4C-9EC2-0722BA8DA5E5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11/15/18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84D62E3-F22E-CF41-941E-4980F9DA9286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85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50BD5F3-3816-DB4C-9EC2-0722BA8DA5E5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11/15/18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84D62E3-F22E-CF41-941E-4980F9DA9286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11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>
            <a:grpSpLocks/>
          </p:cNvGrpSpPr>
          <p:nvPr userDrawn="1"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1728" y="2230"/>
              <a:ext cx="4027" cy="2085"/>
              <a:chOff x="0" y="0"/>
              <a:chExt cx="4027" cy="2085"/>
            </a:xfrm>
          </p:grpSpPr>
          <p:sp>
            <p:nvSpPr>
              <p:cNvPr id="42" name="AutoShape 3"/>
              <p:cNvSpPr>
                <a:spLocks/>
              </p:cNvSpPr>
              <p:nvPr userDrawn="1"/>
            </p:nvSpPr>
            <p:spPr bwMode="auto">
              <a:xfrm>
                <a:off x="0" y="414"/>
                <a:ext cx="2882" cy="1671"/>
              </a:xfrm>
              <a:custGeom>
                <a:avLst/>
                <a:gdLst>
                  <a:gd name="T0" fmla="*/ 1441 w 21600"/>
                  <a:gd name="T1" fmla="*/ 836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7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  <a:moveTo>
                      <a:pt x="20783" y="7032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eaLnBrk="1" hangingPunct="1">
                  <a:lnSpc>
                    <a:spcPct val="130000"/>
                  </a:lnSpc>
                  <a:spcBef>
                    <a:spcPts val="1400"/>
                  </a:spcBef>
                  <a:defRPr/>
                </a:pPr>
                <a:endParaRPr lang="nl-NL" i="1" kern="0" dirty="0">
                  <a:solidFill>
                    <a:srgbClr val="FFFFFF"/>
                  </a:solidFill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endParaRPr>
              </a:p>
            </p:txBody>
          </p:sp>
          <p:sp>
            <p:nvSpPr>
              <p:cNvPr id="43" name="AutoShape 4"/>
              <p:cNvSpPr>
                <a:spLocks/>
              </p:cNvSpPr>
              <p:nvPr/>
            </p:nvSpPr>
            <p:spPr bwMode="auto">
              <a:xfrm>
                <a:off x="2442" y="441"/>
                <a:ext cx="1259" cy="811"/>
              </a:xfrm>
              <a:custGeom>
                <a:avLst/>
                <a:gdLst>
                  <a:gd name="T0" fmla="*/ 630 w 21600"/>
                  <a:gd name="T1" fmla="*/ 405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  <a:moveTo>
                      <a:pt x="21600" y="16380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eaLnBrk="1" hangingPunct="1">
                  <a:lnSpc>
                    <a:spcPct val="130000"/>
                  </a:lnSpc>
                  <a:spcBef>
                    <a:spcPts val="1400"/>
                  </a:spcBef>
                  <a:defRPr/>
                </a:pPr>
                <a:endParaRPr lang="nl-NL" i="1" kern="0" dirty="0">
                  <a:solidFill>
                    <a:srgbClr val="FFFFFF"/>
                  </a:solidFill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endParaRPr>
              </a:p>
            </p:txBody>
          </p:sp>
          <p:sp>
            <p:nvSpPr>
              <p:cNvPr id="44" name="AutoShape 5"/>
              <p:cNvSpPr>
                <a:spLocks/>
              </p:cNvSpPr>
              <p:nvPr userDrawn="1"/>
            </p:nvSpPr>
            <p:spPr bwMode="auto">
              <a:xfrm>
                <a:off x="1172" y="1116"/>
                <a:ext cx="2849" cy="969"/>
              </a:xfrm>
              <a:custGeom>
                <a:avLst/>
                <a:gdLst>
                  <a:gd name="T0" fmla="*/ 1425 w 21600"/>
                  <a:gd name="T1" fmla="*/ 485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  <a:moveTo>
                      <a:pt x="698" y="21355"/>
                    </a:moveTo>
                  </a:path>
                </a:pathLst>
              </a:custGeom>
              <a:gradFill rotWithShape="0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eaLnBrk="1" hangingPunct="1">
                  <a:lnSpc>
                    <a:spcPct val="130000"/>
                  </a:lnSpc>
                  <a:spcBef>
                    <a:spcPts val="1400"/>
                  </a:spcBef>
                  <a:defRPr/>
                </a:pPr>
                <a:endParaRPr lang="nl-NL" i="1" kern="0" dirty="0">
                  <a:solidFill>
                    <a:srgbClr val="FFFFFF"/>
                  </a:solidFill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endParaRPr>
              </a:p>
            </p:txBody>
          </p:sp>
          <p:sp>
            <p:nvSpPr>
              <p:cNvPr id="45" name="AutoShape 6"/>
              <p:cNvSpPr>
                <a:spLocks/>
              </p:cNvSpPr>
              <p:nvPr/>
            </p:nvSpPr>
            <p:spPr bwMode="auto">
              <a:xfrm>
                <a:off x="1020" y="0"/>
                <a:ext cx="3007" cy="2085"/>
              </a:xfrm>
              <a:custGeom>
                <a:avLst/>
                <a:gdLst>
                  <a:gd name="T0" fmla="*/ 1504 w 21600"/>
                  <a:gd name="T1" fmla="*/ 1043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  <a:moveTo>
                      <a:pt x="10250" y="4569"/>
                    </a:moveTo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eaLnBrk="1" hangingPunct="1">
                  <a:lnSpc>
                    <a:spcPct val="130000"/>
                  </a:lnSpc>
                  <a:spcBef>
                    <a:spcPts val="1400"/>
                  </a:spcBef>
                  <a:defRPr/>
                </a:pPr>
                <a:endParaRPr lang="nl-NL" i="1" kern="0" dirty="0">
                  <a:solidFill>
                    <a:srgbClr val="FFFFFF"/>
                  </a:solidFill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endParaRPr>
              </a:p>
            </p:txBody>
          </p:sp>
          <p:sp>
            <p:nvSpPr>
              <p:cNvPr id="46" name="AutoShape 7"/>
              <p:cNvSpPr>
                <a:spLocks/>
              </p:cNvSpPr>
              <p:nvPr/>
            </p:nvSpPr>
            <p:spPr bwMode="auto">
              <a:xfrm>
                <a:off x="2773" y="87"/>
                <a:ext cx="1248" cy="539"/>
              </a:xfrm>
              <a:custGeom>
                <a:avLst/>
                <a:gdLst>
                  <a:gd name="T0" fmla="*/ 624 w 21600"/>
                  <a:gd name="T1" fmla="*/ 27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  <a:moveTo>
                      <a:pt x="0" y="13305"/>
                    </a:moveTo>
                  </a:path>
                </a:pathLst>
              </a:custGeom>
              <a:gradFill rotWithShape="0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eaLnBrk="1" hangingPunct="1">
                  <a:lnSpc>
                    <a:spcPct val="130000"/>
                  </a:lnSpc>
                  <a:spcBef>
                    <a:spcPts val="1400"/>
                  </a:spcBef>
                  <a:defRPr/>
                </a:pPr>
                <a:endParaRPr lang="nl-NL" i="1" kern="0" dirty="0">
                  <a:solidFill>
                    <a:srgbClr val="FFFFFF"/>
                  </a:solidFill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endParaRPr>
              </a:p>
            </p:txBody>
          </p:sp>
        </p:grpSp>
        <p:sp>
          <p:nvSpPr>
            <p:cNvPr id="40" name="AutoShape 8"/>
            <p:cNvSpPr>
              <a:spLocks/>
            </p:cNvSpPr>
            <p:nvPr/>
          </p:nvSpPr>
          <p:spPr bwMode="auto">
            <a:xfrm>
              <a:off x="3322" y="1341"/>
              <a:ext cx="1825" cy="1537"/>
            </a:xfrm>
            <a:custGeom>
              <a:avLst/>
              <a:gdLst>
                <a:gd name="T0" fmla="*/ 913 w 21600"/>
                <a:gd name="T1" fmla="*/ 769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2455" y="21277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  <a:moveTo>
                    <a:pt x="7253" y="15998"/>
                  </a:moveTo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30000"/>
                </a:lnSpc>
                <a:spcBef>
                  <a:spcPts val="1400"/>
                </a:spcBef>
                <a:defRPr/>
              </a:pPr>
              <a:endParaRPr lang="nl-NL" i="1" kern="0" dirty="0">
                <a:solidFill>
                  <a:srgbClr val="FFFFFF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endParaRPr>
            </a:p>
          </p:txBody>
        </p:sp>
        <p:sp>
          <p:nvSpPr>
            <p:cNvPr id="41" name="AutoShape 9"/>
            <p:cNvSpPr>
              <a:spLocks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2879 w 21600"/>
                <a:gd name="T1" fmla="*/ 888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30000"/>
                </a:lnSpc>
                <a:spcBef>
                  <a:spcPts val="1400"/>
                </a:spcBef>
                <a:defRPr/>
              </a:pPr>
              <a:endParaRPr lang="nl-NL" i="1" kern="0" dirty="0">
                <a:solidFill>
                  <a:srgbClr val="FFFFFF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grpSp>
        <p:nvGrpSpPr>
          <p:cNvPr id="16" name="Groeperen 22"/>
          <p:cNvGrpSpPr/>
          <p:nvPr userDrawn="1"/>
        </p:nvGrpSpPr>
        <p:grpSpPr>
          <a:xfrm>
            <a:off x="457200" y="251674"/>
            <a:ext cx="8600954" cy="797921"/>
            <a:chOff x="457200" y="251674"/>
            <a:chExt cx="8600954" cy="797921"/>
          </a:xfrm>
        </p:grpSpPr>
        <p:pic>
          <p:nvPicPr>
            <p:cNvPr id="17" name="Afbeelding 23" descr="CEBMa logo transp wit.psd"/>
            <p:cNvPicPr>
              <a:picLocks noChangeAspect="1"/>
            </p:cNvPicPr>
            <p:nvPr userDrawn="1"/>
          </p:nvPicPr>
          <p:blipFill>
            <a:blip r:embed="rId14" cstate="screen">
              <a:alphaModFix amt="7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5880" y="251674"/>
              <a:ext cx="2112274" cy="797921"/>
            </a:xfrm>
            <a:prstGeom prst="rect">
              <a:avLst/>
            </a:prstGeom>
          </p:spPr>
        </p:pic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457200" y="1014413"/>
              <a:ext cx="6385007" cy="0"/>
            </a:xfrm>
            <a:prstGeom prst="line">
              <a:avLst/>
            </a:prstGeom>
            <a:noFill/>
            <a:ln w="9525">
              <a:solidFill>
                <a:srgbClr val="0058DA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30000"/>
                </a:lnSpc>
                <a:spcBef>
                  <a:spcPts val="1400"/>
                </a:spcBef>
              </a:pPr>
              <a:endParaRPr lang="nl-NL" i="1" dirty="0">
                <a:solidFill>
                  <a:srgbClr val="FFFFFF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03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6600"/>
        </a:buClr>
        <a:buSzPct val="120000"/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FF6600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FF6600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76200" y="2243137"/>
            <a:ext cx="90678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</a:t>
            </a:r>
            <a:r>
              <a:rPr lang="nl-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</a:t>
            </a:r>
            <a:br>
              <a:rPr lang="nl-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Helping Managers Make Better Decisions</a:t>
            </a:r>
          </a:p>
          <a:p>
            <a:pPr algn="ct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Denise M. Rousseau</a:t>
            </a:r>
          </a:p>
          <a:p>
            <a:pPr algn="ct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HJ Heinz II University Professor</a:t>
            </a:r>
          </a:p>
          <a:p>
            <a:pPr algn="ct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Carnegie Mellon University</a:t>
            </a:r>
            <a:endParaRPr lang="nl-NL" sz="3000" i="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2667000" y="5638800"/>
            <a:ext cx="6400800" cy="1143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556260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4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Sullenberger’s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Own Words…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0"/>
            <a:ext cx="9144000" cy="576205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7509"/>
            <a:ext cx="8229600" cy="4178491"/>
          </a:xfrm>
        </p:spPr>
        <p:txBody>
          <a:bodyPr/>
          <a:lstStyle/>
          <a:p>
            <a:pPr marL="109728" indent="0" algn="ctr">
              <a:buNone/>
            </a:pP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“One way of looking at this might be that </a:t>
            </a:r>
            <a:endParaRPr lang="en-US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42 years, I've been making small, </a:t>
            </a:r>
          </a:p>
          <a:p>
            <a:pPr marL="109728" indent="0" algn="ctr">
              <a:buNone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deposits in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bank of experience, education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training.</a:t>
            </a:r>
            <a:endParaRPr lang="en-US" sz="1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en-US" sz="1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January 15, the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was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sufficient so that I could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very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withdrawal.”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6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14400" y="1905000"/>
            <a:ext cx="6705600" cy="1828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>
              <a:spcBef>
                <a:spcPts val="0"/>
              </a:spcBef>
              <a:defRPr/>
            </a:pPr>
            <a:r>
              <a:rPr lang="en-US" kern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EBMgt is a means to improve decision quality. </a:t>
            </a:r>
            <a:endParaRPr lang="en-US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810000" y="3498112"/>
            <a:ext cx="4840287" cy="14548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800" b="1" i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career,  not a course</a:t>
            </a:r>
            <a:r>
              <a:rPr lang="en-US" sz="1800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  <a:defRPr/>
            </a:pPr>
            <a:endParaRPr lang="en-US" sz="1800" kern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  <a:defRPr/>
            </a:pPr>
            <a:endParaRPr lang="en-US" sz="1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00400" y="4017401"/>
            <a:ext cx="457200" cy="304800"/>
            <a:chOff x="3276600" y="4495800"/>
            <a:chExt cx="609600" cy="3810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2" name="Chevron 11"/>
            <p:cNvSpPr/>
            <p:nvPr/>
          </p:nvSpPr>
          <p:spPr>
            <a:xfrm>
              <a:off x="3276600" y="4495800"/>
              <a:ext cx="304800" cy="3810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3581400" y="4495800"/>
              <a:ext cx="304800" cy="3810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02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EBMgt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The Basics of Why and How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7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/>
          </p:cNvSpPr>
          <p:nvPr/>
        </p:nvSpPr>
        <p:spPr bwMode="auto">
          <a:xfrm>
            <a:off x="280548" y="188913"/>
            <a:ext cx="7289800" cy="5588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defTabSz="914400" fontAlgn="base">
              <a:spcBef>
                <a:spcPts val="140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Bounded rationality </a:t>
            </a:r>
          </a:p>
        </p:txBody>
      </p:sp>
      <p:pic>
        <p:nvPicPr>
          <p:cNvPr id="7" name="Picture 6" descr="61DHBb10LhL.Image._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286" y="1518629"/>
            <a:ext cx="1416869" cy="22001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Kahneman.Jacke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090" y="1518629"/>
            <a:ext cx="1477497" cy="22001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975453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378" y="1518629"/>
            <a:ext cx="1459019" cy="22001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378" y="4250890"/>
            <a:ext cx="1457571" cy="22001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090" y="4259286"/>
            <a:ext cx="1467209" cy="22230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876" y="4254937"/>
            <a:ext cx="1467735" cy="22273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1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/>
          </p:cNvSpPr>
          <p:nvPr/>
        </p:nvSpPr>
        <p:spPr bwMode="auto">
          <a:xfrm>
            <a:off x="267455" y="188913"/>
            <a:ext cx="7289800" cy="5588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defTabSz="914400" fontAlgn="base">
              <a:spcBef>
                <a:spcPts val="140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Bounded rationality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274090" y="4116391"/>
            <a:ext cx="1477497" cy="20508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726252" y="1524877"/>
            <a:ext cx="35274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 defTabSz="914400" fontAlgn="base">
              <a:spcBef>
                <a:spcPts val="600"/>
              </a:spcBef>
              <a:buClr>
                <a:srgbClr val="FFCC66"/>
              </a:buClr>
              <a:buSzPct val="120000"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System 1</a:t>
            </a:r>
          </a:p>
          <a:p>
            <a:pPr marL="39688" defTabSz="914400" fontAlgn="base">
              <a:spcBef>
                <a:spcPts val="600"/>
              </a:spcBef>
              <a:buClr>
                <a:srgbClr val="FFCC66"/>
              </a:buClr>
              <a:buSzPct val="120000"/>
              <a:defRPr/>
            </a:pPr>
            <a:endParaRPr lang="en-US" sz="5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Fast (laz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y)</a:t>
            </a:r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Intuitive, associative</a:t>
            </a: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heuristics &amp; biases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6252" y="4084263"/>
            <a:ext cx="370007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 defTabSz="914400" fontAlgn="base">
              <a:spcBef>
                <a:spcPts val="600"/>
              </a:spcBef>
              <a:buClr>
                <a:srgbClr val="FFCC66"/>
              </a:buClr>
              <a:buSzPct val="120000"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System 2</a:t>
            </a:r>
          </a:p>
          <a:p>
            <a:pPr marL="39688" defTabSz="914400" fontAlgn="base">
              <a:spcBef>
                <a:spcPts val="600"/>
              </a:spcBef>
              <a:buClr>
                <a:srgbClr val="FFCC66"/>
              </a:buClr>
              <a:buSzPct val="120000"/>
              <a:defRPr/>
            </a:pPr>
            <a:endParaRPr lang="en-US" sz="5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Slow (effortful)</a:t>
            </a: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Deliberate, ‘reasoning’</a:t>
            </a: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Rational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pic>
        <p:nvPicPr>
          <p:cNvPr id="17" name="Picture 16" descr="Kahneman.Jacke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090" y="1518629"/>
            <a:ext cx="1477497" cy="22001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0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15"/>
          <p:cNvSpPr>
            <a:spLocks/>
          </p:cNvSpPr>
          <p:nvPr/>
        </p:nvSpPr>
        <p:spPr bwMode="auto">
          <a:xfrm>
            <a:off x="400050" y="1384300"/>
            <a:ext cx="4756150" cy="3454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Seeing order in randomness</a:t>
            </a: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Mental corner cutting</a:t>
            </a: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Misinterpretation of incomplete data</a:t>
            </a: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Halo effect</a:t>
            </a: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False consensus effect</a:t>
            </a: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Group think</a:t>
            </a: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Self serving bias</a:t>
            </a: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Sunk cost fallacy</a:t>
            </a: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Cognitive dissonance reduction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000" y="210463"/>
            <a:ext cx="6324600" cy="5591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2588" indent="-342900" defTabSz="91440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System 1: prone to biases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3340100"/>
            <a:ext cx="4572000" cy="309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Confirmation bias</a:t>
            </a: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Authority bias</a:t>
            </a: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Small numbers fallacy</a:t>
            </a: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In-group bias </a:t>
            </a: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Recall bias</a:t>
            </a: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Anchoring bias</a:t>
            </a: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Inaccurate covariation detection</a:t>
            </a:r>
          </a:p>
          <a:p>
            <a:pPr marL="382588" indent="-342900" defTabSz="914400" fontAlgn="base">
              <a:spcBef>
                <a:spcPts val="600"/>
              </a:spcBef>
              <a:buClr>
                <a:srgbClr val="FFCC66"/>
              </a:buClr>
              <a:buSzPct val="12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Distortions due to plausibility</a:t>
            </a:r>
          </a:p>
        </p:txBody>
      </p:sp>
    </p:spTree>
    <p:extLst>
      <p:ext uri="{BB962C8B-B14F-4D97-AF65-F5344CB8AC3E}">
        <p14:creationId xmlns:p14="http://schemas.microsoft.com/office/powerpoint/2010/main" val="263221591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3911" y="76200"/>
            <a:ext cx="2280089" cy="883008"/>
          </a:xfrm>
          <a:prstGeom prst="rect">
            <a:avLst/>
          </a:prstGeom>
          <a:solidFill>
            <a:srgbClr val="0507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" y="76200"/>
            <a:ext cx="88392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EBMgt Overcomes Limits of Unaided Decisions 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457200" y="1746315"/>
            <a:ext cx="4040188" cy="3941763"/>
          </a:xfrm>
          <a:prstGeom prst="rect">
            <a:avLst/>
          </a:prstGeom>
          <a:noFill/>
          <a:ln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1" hangingPunct="1">
              <a:buClr>
                <a:srgbClr val="FFFF00"/>
              </a:buClr>
            </a:pPr>
            <a:r>
              <a:rPr lang="en-US" dirty="0" smtClean="0">
                <a:solidFill>
                  <a:prstClr val="white"/>
                </a:solidFill>
                <a:latin typeface="Lucida Sans Unicode" charset="0"/>
              </a:rPr>
              <a:t>Bounded Rationality</a:t>
            </a:r>
          </a:p>
          <a:p>
            <a:pPr defTabSz="457200" eaLnBrk="1" hangingPunct="1">
              <a:buClr>
                <a:srgbClr val="FFFF00"/>
              </a:buClr>
            </a:pPr>
            <a:endParaRPr lang="en-US" dirty="0" smtClean="0">
              <a:solidFill>
                <a:prstClr val="white"/>
              </a:solidFill>
              <a:latin typeface="Lucida Sans Unicode" charset="0"/>
            </a:endParaRPr>
          </a:p>
          <a:p>
            <a:pPr defTabSz="457200" eaLnBrk="1" hangingPunct="1">
              <a:buClr>
                <a:srgbClr val="FFFF00"/>
              </a:buClr>
            </a:pPr>
            <a:r>
              <a:rPr lang="en-US" dirty="0" smtClean="0">
                <a:solidFill>
                  <a:prstClr val="white"/>
                </a:solidFill>
                <a:latin typeface="Lucida Sans Unicode" charset="0"/>
              </a:rPr>
              <a:t>The Small Numbers Problem of Individual Experience</a:t>
            </a:r>
          </a:p>
          <a:p>
            <a:pPr defTabSz="457200" eaLnBrk="1" hangingPunct="1">
              <a:buClr>
                <a:srgbClr val="FFFF00"/>
              </a:buClr>
            </a:pPr>
            <a:endParaRPr lang="en-US" dirty="0" smtClean="0">
              <a:solidFill>
                <a:prstClr val="white"/>
              </a:solidFill>
              <a:latin typeface="Lucida Sans Unicode" charset="0"/>
            </a:endParaRPr>
          </a:p>
          <a:p>
            <a:pPr defTabSz="457200" eaLnBrk="1" hangingPunct="1">
              <a:buClr>
                <a:srgbClr val="FFFF00"/>
              </a:buClr>
            </a:pPr>
            <a:r>
              <a:rPr lang="en-US" dirty="0" smtClean="0">
                <a:solidFill>
                  <a:prstClr val="white"/>
                </a:solidFill>
                <a:latin typeface="Lucida Sans Unicode" charset="0"/>
              </a:rPr>
              <a:t>Prone to See Patterns Even in Random Data</a:t>
            </a:r>
            <a:endParaRPr lang="en-US" dirty="0">
              <a:solidFill>
                <a:prstClr val="white"/>
              </a:solidFill>
              <a:latin typeface="Lucida Sans Unicode" charset="0"/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4742711" y="1746315"/>
            <a:ext cx="4020290" cy="3962400"/>
          </a:xfrm>
          <a:prstGeom prst="rect">
            <a:avLst/>
          </a:prstGeom>
          <a:noFill/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prstClr val="white"/>
                </a:solidFill>
                <a:latin typeface="Lucida Sans Unicode"/>
              </a:rPr>
              <a:t>Critical Thinking</a:t>
            </a:r>
          </a:p>
          <a:p>
            <a:pPr marL="109728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Wingdings 3"/>
              <a:buNone/>
              <a:defRPr/>
            </a:pPr>
            <a:endParaRPr lang="en-US" dirty="0" smtClean="0">
              <a:solidFill>
                <a:prstClr val="white"/>
              </a:solidFill>
              <a:latin typeface="Lucida Sans Unicode"/>
            </a:endParaRP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prstClr val="white"/>
                </a:solidFill>
                <a:latin typeface="Lucida Sans Unicode"/>
              </a:rPr>
              <a:t>Decision Supports</a:t>
            </a:r>
          </a:p>
          <a:p>
            <a:pPr marL="109728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Wingdings 3"/>
              <a:buNone/>
              <a:defRPr/>
            </a:pPr>
            <a:endParaRPr lang="en-US" dirty="0" smtClean="0">
              <a:solidFill>
                <a:prstClr val="white"/>
              </a:solidFill>
              <a:latin typeface="Lucida Sans Unicode"/>
            </a:endParaRP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prstClr val="white"/>
                </a:solidFill>
                <a:latin typeface="Lucida Sans Unicode"/>
              </a:rPr>
              <a:t>Research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Wingdings 3"/>
              <a:buChar char=""/>
              <a:defRPr/>
            </a:pPr>
            <a:endParaRPr lang="en-US" sz="800" dirty="0" smtClean="0">
              <a:solidFill>
                <a:prstClr val="white"/>
              </a:solidFill>
              <a:latin typeface="Lucida Sans Unicode"/>
            </a:endParaRPr>
          </a:p>
          <a:p>
            <a:pPr marL="621792" lvl="1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Char char="•"/>
              <a:defRPr/>
            </a:pPr>
            <a:r>
              <a:rPr lang="en-US" dirty="0" smtClean="0">
                <a:solidFill>
                  <a:prstClr val="white"/>
                </a:solidFill>
                <a:latin typeface="Lucida Sans Unicode"/>
              </a:rPr>
              <a:t>Large Ns &gt; individual experience</a:t>
            </a:r>
          </a:p>
          <a:p>
            <a:pPr marL="621792" lvl="1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Char char="•"/>
              <a:defRPr/>
            </a:pPr>
            <a:r>
              <a:rPr lang="en-US" dirty="0" smtClean="0">
                <a:solidFill>
                  <a:prstClr val="white"/>
                </a:solidFill>
                <a:latin typeface="Lucida Sans Unicode"/>
              </a:rPr>
              <a:t>Controls reduce bias 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57200" y="5549770"/>
            <a:ext cx="4040188" cy="762000"/>
          </a:xfrm>
          <a:prstGeom prst="rect">
            <a:avLst/>
          </a:prstGeom>
          <a:solidFill>
            <a:srgbClr val="2DA2BF"/>
          </a:solidFill>
          <a:ln w="9652">
            <a:solidFill>
              <a:srgbClr val="2DA2BF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None/>
              <a:defRPr sz="2400" b="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None/>
              <a:defRPr sz="20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None/>
              <a:defRPr sz="18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None/>
              <a:defRPr sz="16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None/>
              <a:defRPr sz="16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charset="0"/>
              </a:rPr>
              <a:t>The “Human” Problem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charset="0"/>
            </a:endParaRPr>
          </a:p>
        </p:txBody>
      </p:sp>
      <p:sp>
        <p:nvSpPr>
          <p:cNvPr id="12" name="Text Placeholder 7"/>
          <p:cNvSpPr txBox="1">
            <a:spLocks/>
          </p:cNvSpPr>
          <p:nvPr/>
        </p:nvSpPr>
        <p:spPr bwMode="auto">
          <a:xfrm>
            <a:off x="4724400" y="5549770"/>
            <a:ext cx="4038600" cy="762000"/>
          </a:xfrm>
          <a:prstGeom prst="rect">
            <a:avLst/>
          </a:prstGeom>
          <a:solidFill>
            <a:srgbClr val="2DA2BF"/>
          </a:solidFill>
          <a:ln w="9652">
            <a:solidFill>
              <a:srgbClr val="2DA2BF"/>
            </a:solidFill>
            <a:miter lim="800000"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None/>
              <a:defRPr sz="2400" b="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None/>
              <a:defRPr sz="20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None/>
              <a:defRPr sz="18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None/>
              <a:defRPr sz="16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None/>
              <a:defRPr sz="16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endParaRPr lang="en-US" dirty="0" smtClean="0">
              <a:solidFill>
                <a:sysClr val="window" lastClr="FFFFFF"/>
              </a:solidFill>
              <a:latin typeface="Lucida Sans Unicode"/>
            </a:endParaRPr>
          </a:p>
          <a:p>
            <a:pPr algn="ctr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Evidence-Based Practice</a:t>
            </a:r>
          </a:p>
          <a:p>
            <a:pPr algn="ctr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endParaRPr lang="en-US" dirty="0">
              <a:solidFill>
                <a:sysClr val="window" lastClr="FFFFFF"/>
              </a:solidFill>
              <a:latin typeface="Lucida Sans Unicod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65462"/>
            <a:ext cx="4040188" cy="484630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2812" y="1465462"/>
            <a:ext cx="4040188" cy="484630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81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3911" y="76200"/>
            <a:ext cx="2280089" cy="883008"/>
          </a:xfrm>
          <a:prstGeom prst="rect">
            <a:avLst/>
          </a:prstGeom>
          <a:solidFill>
            <a:srgbClr val="0507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" y="76200"/>
            <a:ext cx="88392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EBMgt Overcomes Limits of Unaided Decisions 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457200" y="1746315"/>
            <a:ext cx="4040188" cy="3941763"/>
          </a:xfrm>
          <a:prstGeom prst="rect">
            <a:avLst/>
          </a:prstGeom>
          <a:noFill/>
          <a:ln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1" hangingPunct="1">
              <a:buClr>
                <a:srgbClr val="FFFF00"/>
              </a:buClr>
            </a:pPr>
            <a:r>
              <a:rPr lang="en-US" dirty="0" smtClean="0">
                <a:solidFill>
                  <a:prstClr val="white"/>
                </a:solidFill>
                <a:latin typeface="Lucida Sans Unicode" charset="0"/>
              </a:rPr>
              <a:t>Bounded Rationality</a:t>
            </a:r>
          </a:p>
          <a:p>
            <a:pPr defTabSz="457200" eaLnBrk="1" hangingPunct="1">
              <a:buClr>
                <a:srgbClr val="FFFF00"/>
              </a:buClr>
            </a:pPr>
            <a:endParaRPr lang="en-US" dirty="0" smtClean="0">
              <a:solidFill>
                <a:prstClr val="white"/>
              </a:solidFill>
              <a:latin typeface="Lucida Sans Unicode" charset="0"/>
            </a:endParaRPr>
          </a:p>
          <a:p>
            <a:pPr defTabSz="457200" eaLnBrk="1" hangingPunct="1">
              <a:buClr>
                <a:srgbClr val="FFFF00"/>
              </a:buClr>
            </a:pPr>
            <a:r>
              <a:rPr lang="en-US" dirty="0" smtClean="0">
                <a:solidFill>
                  <a:prstClr val="white"/>
                </a:solidFill>
                <a:latin typeface="Lucida Sans Unicode" charset="0"/>
              </a:rPr>
              <a:t>The Small Numbers Problem of Individual Experience</a:t>
            </a:r>
          </a:p>
          <a:p>
            <a:pPr defTabSz="457200" eaLnBrk="1" hangingPunct="1">
              <a:buClr>
                <a:srgbClr val="FFFF00"/>
              </a:buClr>
            </a:pPr>
            <a:endParaRPr lang="en-US" dirty="0" smtClean="0">
              <a:solidFill>
                <a:prstClr val="white"/>
              </a:solidFill>
              <a:latin typeface="Lucida Sans Unicode" charset="0"/>
            </a:endParaRPr>
          </a:p>
          <a:p>
            <a:pPr defTabSz="457200" eaLnBrk="1" hangingPunct="1">
              <a:buClr>
                <a:srgbClr val="FFFF00"/>
              </a:buClr>
            </a:pPr>
            <a:r>
              <a:rPr lang="en-US" dirty="0" smtClean="0">
                <a:solidFill>
                  <a:prstClr val="white"/>
                </a:solidFill>
                <a:latin typeface="Lucida Sans Unicode" charset="0"/>
              </a:rPr>
              <a:t>Prone to See Patterns Even in Random Data</a:t>
            </a:r>
            <a:endParaRPr lang="en-US" dirty="0">
              <a:solidFill>
                <a:prstClr val="white"/>
              </a:solidFill>
              <a:latin typeface="Lucida Sans Unicode" charset="0"/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4742711" y="1746315"/>
            <a:ext cx="4020290" cy="3962400"/>
          </a:xfrm>
          <a:prstGeom prst="rect">
            <a:avLst/>
          </a:prstGeom>
          <a:noFill/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prstClr val="white"/>
                </a:solidFill>
                <a:latin typeface="Lucida Sans Unicode"/>
              </a:rPr>
              <a:t>Critical Thinking</a:t>
            </a:r>
          </a:p>
          <a:p>
            <a:pPr marL="109728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Wingdings 3"/>
              <a:buNone/>
              <a:defRPr/>
            </a:pPr>
            <a:endParaRPr lang="en-US" dirty="0" smtClean="0">
              <a:solidFill>
                <a:prstClr val="white"/>
              </a:solidFill>
              <a:latin typeface="Lucida Sans Unicode"/>
            </a:endParaRP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prstClr val="white"/>
                </a:solidFill>
                <a:latin typeface="Lucida Sans Unicode"/>
              </a:rPr>
              <a:t>Decision Supports</a:t>
            </a:r>
          </a:p>
          <a:p>
            <a:pPr marL="109728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Wingdings 3"/>
              <a:buNone/>
              <a:defRPr/>
            </a:pPr>
            <a:endParaRPr lang="en-US" dirty="0" smtClean="0">
              <a:solidFill>
                <a:prstClr val="white"/>
              </a:solidFill>
              <a:latin typeface="Lucida Sans Unicode"/>
            </a:endParaRP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prstClr val="white"/>
                </a:solidFill>
                <a:latin typeface="Lucida Sans Unicode"/>
              </a:rPr>
              <a:t>Research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Wingdings 3"/>
              <a:buChar char=""/>
              <a:defRPr/>
            </a:pPr>
            <a:endParaRPr lang="en-US" sz="800" dirty="0" smtClean="0">
              <a:solidFill>
                <a:prstClr val="white"/>
              </a:solidFill>
              <a:latin typeface="Lucida Sans Unicode"/>
            </a:endParaRPr>
          </a:p>
          <a:p>
            <a:pPr marL="621792" lvl="1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Char char="•"/>
              <a:defRPr/>
            </a:pPr>
            <a:r>
              <a:rPr lang="en-US" dirty="0" smtClean="0">
                <a:solidFill>
                  <a:prstClr val="white"/>
                </a:solidFill>
                <a:latin typeface="Lucida Sans Unicode"/>
              </a:rPr>
              <a:t>Large Ns &gt; individual experience</a:t>
            </a:r>
          </a:p>
          <a:p>
            <a:pPr marL="621792" lvl="1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Char char="•"/>
              <a:defRPr/>
            </a:pPr>
            <a:r>
              <a:rPr lang="en-US" dirty="0" smtClean="0">
                <a:solidFill>
                  <a:prstClr val="white"/>
                </a:solidFill>
                <a:latin typeface="Lucida Sans Unicode"/>
              </a:rPr>
              <a:t>Controls reduce bias 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57200" y="5549770"/>
            <a:ext cx="4040188" cy="762000"/>
          </a:xfrm>
          <a:prstGeom prst="rect">
            <a:avLst/>
          </a:prstGeom>
          <a:solidFill>
            <a:srgbClr val="2DA2BF"/>
          </a:solidFill>
          <a:ln w="9652">
            <a:solidFill>
              <a:srgbClr val="2DA2BF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None/>
              <a:defRPr sz="2400" b="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None/>
              <a:defRPr sz="20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None/>
              <a:defRPr sz="18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None/>
              <a:defRPr sz="16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None/>
              <a:defRPr sz="16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charset="0"/>
              </a:rPr>
              <a:t>The “Human” Problem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charset="0"/>
            </a:endParaRPr>
          </a:p>
        </p:txBody>
      </p:sp>
      <p:sp>
        <p:nvSpPr>
          <p:cNvPr id="12" name="Text Placeholder 7"/>
          <p:cNvSpPr txBox="1">
            <a:spLocks/>
          </p:cNvSpPr>
          <p:nvPr/>
        </p:nvSpPr>
        <p:spPr bwMode="auto">
          <a:xfrm>
            <a:off x="4724400" y="5549770"/>
            <a:ext cx="4038600" cy="762000"/>
          </a:xfrm>
          <a:prstGeom prst="rect">
            <a:avLst/>
          </a:prstGeom>
          <a:solidFill>
            <a:srgbClr val="2DA2BF"/>
          </a:solidFill>
          <a:ln w="9652">
            <a:solidFill>
              <a:srgbClr val="2DA2BF"/>
            </a:solidFill>
            <a:miter lim="800000"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None/>
              <a:defRPr sz="2400" b="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None/>
              <a:defRPr sz="20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None/>
              <a:defRPr sz="18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None/>
              <a:defRPr sz="16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None/>
              <a:defRPr sz="16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endParaRPr lang="en-US" dirty="0" smtClean="0">
              <a:solidFill>
                <a:sysClr val="window" lastClr="FFFFFF"/>
              </a:solidFill>
              <a:latin typeface="Lucida Sans Unicode"/>
            </a:endParaRPr>
          </a:p>
          <a:p>
            <a:pPr algn="ctr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Evidence-Based Practice</a:t>
            </a:r>
          </a:p>
          <a:p>
            <a:pPr algn="ctr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endParaRPr lang="en-US" dirty="0">
              <a:solidFill>
                <a:sysClr val="window" lastClr="FFFFFF"/>
              </a:solidFill>
              <a:latin typeface="Lucida Sans Unicode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35010" y="833594"/>
            <a:ext cx="3429000" cy="5195721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40000" dist="2388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/>
          <p:cNvSpPr/>
          <p:nvPr/>
        </p:nvSpPr>
        <p:spPr>
          <a:xfrm>
            <a:off x="457200" y="1465462"/>
            <a:ext cx="4040188" cy="484630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2812" y="1465462"/>
            <a:ext cx="4040188" cy="484630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9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lnSpcReduction="10000"/>
          </a:bodyPr>
          <a:lstStyle/>
          <a:p>
            <a:pPr marL="624078" indent="-514350"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vidence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the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</a:t>
            </a:r>
          </a:p>
          <a:p>
            <a:pPr marL="624078" indent="-514350"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 &amp;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Relevant Scientific Evidence</a:t>
            </a:r>
          </a:p>
          <a:p>
            <a:pPr marL="624078" indent="-514350"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 &amp; Use Relevant, Reliable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Valid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</a:t>
            </a: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Organizational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  <a:p>
            <a:pPr marL="624078" indent="-514350"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Quality of Practitioner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xperience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4078" indent="-514350"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Decision’s Ethical and Stakeholder Implications</a:t>
            </a:r>
          </a:p>
          <a:p>
            <a:pPr marL="624078" indent="-514350"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 Evidence from Different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ources using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Decision-Appropriate Processes</a:t>
            </a:r>
          </a:p>
          <a:p>
            <a:pPr marL="624078" indent="-514350"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EBMgt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Habits &amp; What We Teach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0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5"/>
          <p:cNvGrpSpPr>
            <a:grpSpLocks/>
          </p:cNvGrpSpPr>
          <p:nvPr/>
        </p:nvGrpSpPr>
        <p:grpSpPr bwMode="auto">
          <a:xfrm>
            <a:off x="0" y="1117600"/>
            <a:ext cx="9144000" cy="5762625"/>
            <a:chOff x="0" y="1117600"/>
            <a:chExt cx="9144000" cy="5763284"/>
          </a:xfrm>
        </p:grpSpPr>
        <p:pic>
          <p:nvPicPr>
            <p:cNvPr id="12800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17600"/>
              <a:ext cx="9144000" cy="5763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04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99" y="2984500"/>
              <a:ext cx="952501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05" name="TextBox 3"/>
            <p:cNvSpPr txBox="1">
              <a:spLocks noChangeArrowheads="1"/>
            </p:cNvSpPr>
            <p:nvPr/>
          </p:nvSpPr>
          <p:spPr bwMode="auto">
            <a:xfrm>
              <a:off x="241300" y="2933700"/>
              <a:ext cx="12573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0" smtClean="0">
                  <a:solidFill>
                    <a:srgbClr val="000000"/>
                  </a:solidFill>
                </a:rPr>
                <a:t>Explanation</a:t>
              </a:r>
            </a:p>
          </p:txBody>
        </p:sp>
      </p:grpSp>
      <p:sp>
        <p:nvSpPr>
          <p:cNvPr id="8" name="Rectangle 15"/>
          <p:cNvSpPr>
            <a:spLocks noGrp="1" noChangeArrowheads="1"/>
          </p:cNvSpPr>
          <p:nvPr>
            <p:ph type="title"/>
          </p:nvPr>
        </p:nvSpPr>
        <p:spPr>
          <a:xfrm>
            <a:off x="73048" y="96077"/>
            <a:ext cx="8842352" cy="758887"/>
          </a:xfrm>
        </p:spPr>
        <p:txBody>
          <a:bodyPr rIns="132080"/>
          <a:lstStyle/>
          <a:p>
            <a:pPr indent="0" algn="l" eaLnBrk="1" hangingPunct="1">
              <a:defRPr/>
            </a:pP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Scientific Evidence:  Which design for which 								question?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03419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EBMgt is the practice of making organizational decisions based upon conscientious use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6575" lvl="1" indent="-536575">
              <a:spcAft>
                <a:spcPts val="1800"/>
              </a:spcAft>
              <a:buClr>
                <a:srgbClr val="FFCC66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Science-based principles &amp; knowledge</a:t>
            </a:r>
          </a:p>
          <a:p>
            <a:pPr marL="536575" lvl="1" indent="-536575">
              <a:spcAft>
                <a:spcPts val="1800"/>
              </a:spcAft>
              <a:buClr>
                <a:srgbClr val="FFCC66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 &amp;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relevant organizational and business facts 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6575" lvl="1" indent="-536575">
              <a:spcAft>
                <a:spcPts val="1800"/>
              </a:spcAft>
              <a:buClr>
                <a:srgbClr val="FFCC66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aided by decision supports </a:t>
            </a:r>
          </a:p>
          <a:p>
            <a:pPr marL="536575" lvl="1" indent="-536575">
              <a:spcAft>
                <a:spcPts val="1800"/>
              </a:spcAft>
              <a:buClr>
                <a:srgbClr val="FFCC66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Ethical considerations (i.e., effects on stakeholders)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762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What is Evidence-Based Management?</a:t>
            </a:r>
          </a:p>
        </p:txBody>
      </p:sp>
    </p:spTree>
    <p:extLst>
      <p:ext uri="{BB962C8B-B14F-4D97-AF65-F5344CB8AC3E}">
        <p14:creationId xmlns:p14="http://schemas.microsoft.com/office/powerpoint/2010/main" val="97366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Organizational </a:t>
            </a:r>
            <a:r>
              <a:rPr lang="en-US" i="1" dirty="0" smtClean="0">
                <a:solidFill>
                  <a:srgbClr val="FFFF00"/>
                </a:solidFill>
              </a:rPr>
              <a:t>Evidence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From Data to Knowledge</a:t>
            </a: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1335395" y="5104495"/>
            <a:ext cx="1412677" cy="157162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910" y="6680"/>
                  <a:pt x="1398" y="13745"/>
                  <a:pt x="1398" y="21053"/>
                </a:cubicBezTo>
                <a:cubicBezTo>
                  <a:pt x="1398" y="21236"/>
                  <a:pt x="1395" y="21417"/>
                  <a:pt x="1394" y="21600"/>
                </a:cubicBezTo>
                <a:lnTo>
                  <a:pt x="20206" y="21600"/>
                </a:lnTo>
                <a:cubicBezTo>
                  <a:pt x="20206" y="21417"/>
                  <a:pt x="20203" y="21236"/>
                  <a:pt x="20203" y="21053"/>
                </a:cubicBezTo>
                <a:cubicBezTo>
                  <a:pt x="20203" y="13745"/>
                  <a:pt x="20691" y="6680"/>
                  <a:pt x="21600" y="0"/>
                </a:cubicBezTo>
                <a:cubicBezTo>
                  <a:pt x="21600" y="0"/>
                  <a:pt x="0" y="0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26787" tIns="26787" rIns="26787" bIns="26787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sz="2200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989640" y="3434644"/>
            <a:ext cx="2099948" cy="158055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1486" y="6493"/>
                  <a:pt x="2650" y="13771"/>
                  <a:pt x="3418" y="21600"/>
                </a:cubicBezTo>
                <a:lnTo>
                  <a:pt x="18183" y="21600"/>
                </a:lnTo>
                <a:cubicBezTo>
                  <a:pt x="18951" y="13771"/>
                  <a:pt x="20114" y="6493"/>
                  <a:pt x="21600" y="0"/>
                </a:cubicBezTo>
                <a:cubicBezTo>
                  <a:pt x="21600" y="0"/>
                  <a:pt x="0" y="0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6787" tIns="26787" rIns="26787" bIns="26787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200" b="1" dirty="0" smtClean="0">
                <a:latin typeface="+mj-lt"/>
                <a:ea typeface="ＭＳ Ｐゴシック" charset="0"/>
                <a:cs typeface="Helvetica Neue Bold Condensed" charset="0"/>
              </a:rPr>
              <a:t>Organizational</a:t>
            </a:r>
          </a:p>
          <a:p>
            <a:r>
              <a:rPr lang="en-US" sz="2200" b="1" dirty="0" smtClean="0">
                <a:latin typeface="+mj-lt"/>
                <a:ea typeface="ＭＳ Ｐゴシック" charset="0"/>
                <a:cs typeface="Helvetica Neue Bold Condensed" charset="0"/>
              </a:rPr>
              <a:t>Information</a:t>
            </a:r>
            <a:endParaRPr lang="en-US" sz="2200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182880" y="1764792"/>
            <a:ext cx="3728720" cy="158055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" y="193"/>
                </a:moveTo>
                <a:cubicBezTo>
                  <a:pt x="1790" y="5360"/>
                  <a:pt x="3332" y="12706"/>
                  <a:pt x="4529" y="21600"/>
                </a:cubicBezTo>
                <a:lnTo>
                  <a:pt x="17020" y="21600"/>
                </a:lnTo>
                <a:cubicBezTo>
                  <a:pt x="18231" y="12595"/>
                  <a:pt x="19796" y="5177"/>
                  <a:pt x="21600" y="0"/>
                </a:cubicBezTo>
                <a:lnTo>
                  <a:pt x="0" y="0"/>
                </a:lnTo>
                <a:cubicBezTo>
                  <a:pt x="0" y="0"/>
                  <a:pt x="15" y="193"/>
                  <a:pt x="15" y="193"/>
                </a:cubicBezTo>
                <a:close/>
                <a:moveTo>
                  <a:pt x="15" y="19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6787" tIns="26787" rIns="26787" bIns="26787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200" b="1" dirty="0" smtClean="0">
                <a:latin typeface="+mj-lt"/>
                <a:ea typeface="ＭＳ Ｐゴシック" charset="0"/>
                <a:cs typeface="Helvetica Neue Bold Condensed" charset="0"/>
              </a:rPr>
              <a:t>Organizational</a:t>
            </a:r>
          </a:p>
          <a:p>
            <a:r>
              <a:rPr lang="en-US" sz="2200" b="1" dirty="0" smtClean="0">
                <a:latin typeface="+mj-lt"/>
                <a:ea typeface="ＭＳ Ｐゴシック" charset="0"/>
                <a:cs typeface="Helvetica Neue Bold Condensed" charset="0"/>
              </a:rPr>
              <a:t>Data</a:t>
            </a:r>
            <a:endParaRPr lang="en-US" sz="2200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H="1">
            <a:off x="3314699" y="3270200"/>
            <a:ext cx="5472113" cy="0"/>
          </a:xfrm>
          <a:prstGeom prst="line">
            <a:avLst/>
          </a:prstGeom>
          <a:noFill/>
          <a:ln w="12700" cap="flat">
            <a:solidFill>
              <a:srgbClr val="CDCDCD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3314699" y="5111154"/>
            <a:ext cx="5472113" cy="52761"/>
          </a:xfrm>
          <a:prstGeom prst="line">
            <a:avLst/>
          </a:prstGeom>
          <a:noFill/>
          <a:ln w="12700" cap="flat">
            <a:solidFill>
              <a:srgbClr val="CDCDCD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3314699" y="6721277"/>
            <a:ext cx="5472113" cy="0"/>
          </a:xfrm>
          <a:prstGeom prst="line">
            <a:avLst/>
          </a:prstGeom>
          <a:noFill/>
          <a:ln w="12700" cap="flat">
            <a:solidFill>
              <a:srgbClr val="CDCDCD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4021338" y="1768860"/>
            <a:ext cx="490835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r>
              <a:rPr lang="en-US" sz="2000" dirty="0">
                <a:solidFill>
                  <a:schemeClr val="bg1"/>
                </a:solidFill>
                <a:latin typeface="Helvetica Neue Bold Condensed"/>
                <a:ea typeface="ＭＳ Ｐゴシック" charset="0"/>
                <a:cs typeface="Helvetica Neue Bold Condensed"/>
                <a:sym typeface="Helvetica Neue Light" charset="0"/>
              </a:rPr>
              <a:t>Basic </a:t>
            </a:r>
            <a:r>
              <a:rPr lang="en-US" sz="2000" dirty="0" smtClean="0">
                <a:solidFill>
                  <a:schemeClr val="bg1"/>
                </a:solidFill>
                <a:latin typeface="Helvetica Neue Bold Condensed"/>
                <a:ea typeface="ＭＳ Ｐゴシック" charset="0"/>
                <a:cs typeface="Helvetica Neue Bold Condensed"/>
                <a:sym typeface="Helvetica Neue Light" charset="0"/>
              </a:rPr>
              <a:t>Observations </a:t>
            </a:r>
            <a:r>
              <a:rPr lang="en-US" sz="2000" dirty="0">
                <a:solidFill>
                  <a:schemeClr val="bg1"/>
                </a:solidFill>
                <a:latin typeface="Helvetica Neue Bold Condensed"/>
                <a:ea typeface="ＭＳ Ｐゴシック" charset="0"/>
                <a:cs typeface="Helvetica Neue Bold Condensed"/>
                <a:sym typeface="Helvetica Neue Light" charset="0"/>
              </a:rPr>
              <a:t>and Numbers in Workflow and Management Data Systems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Unfiltered </a:t>
            </a:r>
            <a:endParaRPr lang="en-US" sz="1600" dirty="0">
              <a:solidFill>
                <a:schemeClr val="bg1"/>
              </a:solidFill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Uncorrected </a:t>
            </a:r>
            <a:r>
              <a:rPr lang="en-US" sz="1600" dirty="0">
                <a:solidFill>
                  <a:schemeClr val="bg1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for Bias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Unadjusted for Interpretation</a:t>
            </a: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3314699" y="3290864"/>
            <a:ext cx="5614989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r>
              <a:rPr lang="en-US" sz="2000" dirty="0">
                <a:solidFill>
                  <a:srgbClr val="FFFFFF"/>
                </a:solidFill>
                <a:latin typeface="Helvetica Neue Bold Condensed"/>
                <a:ea typeface="ＭＳ Ｐゴシック" charset="0"/>
                <a:cs typeface="Helvetica Neue Bold Condensed"/>
                <a:sym typeface="Helvetica Neue Light" charset="0"/>
              </a:rPr>
              <a:t>Corrected or Adjusted for Interpretation: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Adjusted </a:t>
            </a:r>
            <a:r>
              <a:rPr lang="en-US" sz="1600" dirty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via base rates, Comparisons over Time or with Controls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Aggregated </a:t>
            </a:r>
            <a:r>
              <a:rPr lang="en-US" sz="1600" dirty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to improve reliability &amp; validity or avoid small numbers problem (e.g. index, scale)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Filtered or </a:t>
            </a:r>
            <a:r>
              <a:rPr lang="en-US" sz="1600" dirty="0" smtClean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organized </a:t>
            </a:r>
            <a:r>
              <a:rPr lang="en-US" sz="1600" dirty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for </a:t>
            </a:r>
            <a:r>
              <a:rPr lang="en-US" sz="1600" dirty="0" smtClean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decisions </a:t>
            </a:r>
            <a:r>
              <a:rPr lang="en-US" sz="1600" dirty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and u</a:t>
            </a:r>
            <a:r>
              <a:rPr lang="en-US" sz="1600" dirty="0" smtClean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se</a:t>
            </a:r>
            <a:r>
              <a:rPr lang="ko-KR" altLang="en-US" sz="1600" dirty="0" smtClean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 </a:t>
            </a:r>
            <a:endParaRPr lang="en-US" altLang="ko-KR" sz="1600" dirty="0" smtClean="0">
              <a:solidFill>
                <a:srgbClr val="FFFFFF"/>
              </a:solidFill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lvl="1"/>
            <a:r>
              <a:rPr lang="en-US" altLang="ko-KR" sz="1600" dirty="0" smtClean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–B</a:t>
            </a:r>
            <a:r>
              <a:rPr lang="en-US" sz="1600" dirty="0" smtClean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roken </a:t>
            </a:r>
            <a:r>
              <a:rPr lang="en-US" sz="1600" dirty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out by unit or level at which decisions are made</a:t>
            </a:r>
          </a:p>
        </p:txBody>
      </p:sp>
      <p:sp>
        <p:nvSpPr>
          <p:cNvPr id="20" name="Rectangle 8"/>
          <p:cNvSpPr>
            <a:spLocks/>
          </p:cNvSpPr>
          <p:nvPr/>
        </p:nvSpPr>
        <p:spPr bwMode="auto">
          <a:xfrm>
            <a:off x="3314699" y="5176616"/>
            <a:ext cx="5472114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r>
              <a:rPr lang="en-US" sz="2000" dirty="0">
                <a:solidFill>
                  <a:srgbClr val="FFFFFF"/>
                </a:solidFill>
                <a:latin typeface="Helvetica Neue Bold Condensed"/>
                <a:ea typeface="ＭＳ Ｐゴシック" charset="0"/>
                <a:cs typeface="Helvetica Neue Bold Condensed"/>
                <a:sym typeface="Helvetica Neue Light" charset="0"/>
              </a:rPr>
              <a:t>Information put in context of use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Quality </a:t>
            </a:r>
            <a:r>
              <a:rPr lang="en-US" sz="1600" dirty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Indicators </a:t>
            </a:r>
            <a:r>
              <a:rPr lang="en-US" sz="1600" dirty="0" smtClean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shared, reviewed, reflected on </a:t>
            </a:r>
            <a:r>
              <a:rPr lang="en-US" sz="1600" dirty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regularly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Balanced </a:t>
            </a:r>
            <a:r>
              <a:rPr lang="en-US" sz="1600" dirty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Scorecard Indicators, examined for trends and predictors</a:t>
            </a:r>
            <a:r>
              <a:rPr lang="en-US" sz="1600" dirty="0" smtClean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After Action Reviews to review observations and outcome </a:t>
            </a:r>
            <a:r>
              <a:rPr lang="en-US" sz="1600" dirty="0" smtClean="0">
                <a:solidFill>
                  <a:srgbClr val="FFFFFF"/>
                </a:solidFill>
                <a:ea typeface="ＭＳ Ｐゴシック" charset="0"/>
                <a:cs typeface="Helvetica Neue Light" charset="0"/>
                <a:sym typeface="Helvetica Neue Light" charset="0"/>
              </a:rPr>
              <a:t>information; Experiments to test practice interventions/logic</a:t>
            </a:r>
            <a:endParaRPr lang="en-US" sz="1600" dirty="0">
              <a:solidFill>
                <a:srgbClr val="FFFFFF"/>
              </a:solidFill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4D4D4D"/>
              </a:solidFill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300" y="5446482"/>
            <a:ext cx="256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FF"/>
                </a:solidFill>
                <a:latin typeface="+mj-lt"/>
              </a:rPr>
              <a:t>Organizational</a:t>
            </a:r>
          </a:p>
          <a:p>
            <a:pPr algn="ctr"/>
            <a:r>
              <a:rPr lang="en-US" sz="2200" b="1" dirty="0" smtClean="0">
                <a:solidFill>
                  <a:srgbClr val="FFFFFF"/>
                </a:solidFill>
                <a:latin typeface="+mj-lt"/>
              </a:rPr>
              <a:t>Knowledge</a:t>
            </a:r>
            <a:endParaRPr lang="en-US" sz="22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31926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Stakeholder Evidence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447800"/>
            <a:ext cx="8786812" cy="4312920"/>
          </a:xfrm>
        </p:spPr>
        <p:txBody>
          <a:bodyPr/>
          <a:lstStyle/>
          <a:p>
            <a:r>
              <a:rPr lang="en-US" i="1" dirty="0" smtClean="0">
                <a:solidFill>
                  <a:srgbClr val="FFFFFF"/>
                </a:solidFill>
              </a:rPr>
              <a:t>Key people who influence the decision</a:t>
            </a:r>
          </a:p>
          <a:p>
            <a:r>
              <a:rPr lang="en-US" i="1" dirty="0" smtClean="0">
                <a:solidFill>
                  <a:srgbClr val="FFFFFF"/>
                </a:solidFill>
              </a:rPr>
              <a:t> OR  are affected by the decision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Evidence Quality: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	Representative sample of stakeholders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	Valid and reliable measures of concerns and interests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143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Professional Judgment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388" y="1295400"/>
            <a:ext cx="8786812" cy="46482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Evidence Quality: Does the person have valid experience?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Years of experience?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Specific domain where decisions are similar?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Clear feedback regarding results of decisions?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	</a:t>
            </a:r>
            <a:r>
              <a:rPr lang="en-US" i="1" dirty="0" smtClean="0">
                <a:solidFill>
                  <a:srgbClr val="FFFFFF"/>
                </a:solidFill>
              </a:rPr>
              <a:t>Baker </a:t>
            </a:r>
            <a:r>
              <a:rPr lang="en-US" i="1" dirty="0" err="1" smtClean="0">
                <a:solidFill>
                  <a:srgbClr val="FFFFFF"/>
                </a:solidFill>
              </a:rPr>
              <a:t>vs</a:t>
            </a:r>
            <a:r>
              <a:rPr lang="en-US" i="1" dirty="0" smtClean="0">
                <a:solidFill>
                  <a:srgbClr val="FFFFFF"/>
                </a:solidFill>
              </a:rPr>
              <a:t> orthopedic surgeon </a:t>
            </a:r>
            <a:r>
              <a:rPr lang="en-US" i="1" dirty="0" err="1" smtClean="0">
                <a:solidFill>
                  <a:srgbClr val="FFFFFF"/>
                </a:solidFill>
              </a:rPr>
              <a:t>vs</a:t>
            </a:r>
            <a:r>
              <a:rPr lang="en-US" i="1" dirty="0" smtClean="0">
                <a:solidFill>
                  <a:srgbClr val="FFFFFF"/>
                </a:solidFill>
              </a:rPr>
              <a:t> change manager each 	with five years of experience.</a:t>
            </a:r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73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Follow Up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388" y="1524000"/>
            <a:ext cx="8786812" cy="4419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If interested in learning more….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Contact:</a:t>
            </a:r>
            <a:r>
              <a:rPr lang="en-US" dirty="0" smtClean="0">
                <a:solidFill>
                  <a:srgbClr val="FFFFFF"/>
                </a:solidFill>
              </a:rPr>
              <a:t>  </a:t>
            </a:r>
            <a:endParaRPr lang="en-US" dirty="0">
              <a:solidFill>
                <a:srgbClr val="FFFFFF"/>
              </a:solidFill>
            </a:endParaRPr>
          </a:p>
          <a:p>
            <a:pPr lvl="2"/>
            <a:r>
              <a:rPr lang="en-US" dirty="0" err="1" smtClean="0">
                <a:solidFill>
                  <a:srgbClr val="FFFFFF"/>
                </a:solidFill>
              </a:rPr>
              <a:t>denise</a:t>
            </a:r>
            <a:r>
              <a:rPr lang="en-US" dirty="0" err="1">
                <a:solidFill>
                  <a:srgbClr val="FFFFFF"/>
                </a:solidFill>
              </a:rPr>
              <a:t>@cmu.edu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Check out website of Center for Evidence-Based </a:t>
            </a:r>
            <a:r>
              <a:rPr lang="en-US" dirty="0">
                <a:solidFill>
                  <a:srgbClr val="FFFFFF"/>
                </a:solidFill>
              </a:rPr>
              <a:t>Management    </a:t>
            </a:r>
            <a:r>
              <a:rPr lang="en-US" dirty="0" err="1">
                <a:solidFill>
                  <a:srgbClr val="FFFFFF"/>
                </a:solidFill>
              </a:rPr>
              <a:t>www.cebma.org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Go </a:t>
            </a:r>
            <a:r>
              <a:rPr lang="en-US" dirty="0" smtClean="0">
                <a:solidFill>
                  <a:srgbClr val="FFFFFF"/>
                </a:solidFill>
              </a:rPr>
              <a:t>to our </a:t>
            </a:r>
            <a:r>
              <a:rPr lang="en-US" dirty="0">
                <a:solidFill>
                  <a:srgbClr val="FFFFFF"/>
                </a:solidFill>
              </a:rPr>
              <a:t>free on-line </a:t>
            </a:r>
            <a:r>
              <a:rPr lang="en-US" dirty="0" err="1">
                <a:solidFill>
                  <a:srgbClr val="FFFFFF"/>
                </a:solidFill>
              </a:rPr>
              <a:t>EBMgt</a:t>
            </a:r>
            <a:r>
              <a:rPr lang="en-US" dirty="0">
                <a:solidFill>
                  <a:srgbClr val="FFFFFF"/>
                </a:solidFill>
              </a:rPr>
              <a:t> training </a:t>
            </a:r>
            <a:r>
              <a:rPr lang="en-US" dirty="0" smtClean="0">
                <a:solidFill>
                  <a:srgbClr val="FFFFFF"/>
                </a:solidFill>
              </a:rPr>
              <a:t>at </a:t>
            </a:r>
            <a:r>
              <a:rPr lang="en-US" dirty="0" err="1">
                <a:solidFill>
                  <a:srgbClr val="FFFFFF"/>
                </a:solidFill>
              </a:rPr>
              <a:t>oli.cmu.edu</a:t>
            </a:r>
            <a:r>
              <a:rPr lang="en-US" dirty="0">
                <a:solidFill>
                  <a:srgbClr val="FFFFFF"/>
                </a:solidFill>
              </a:rPr>
              <a:t>   </a:t>
            </a:r>
            <a:r>
              <a:rPr lang="en-US" dirty="0" smtClean="0">
                <a:solidFill>
                  <a:srgbClr val="FFFFFF"/>
                </a:solidFill>
              </a:rPr>
              <a:t>S</a:t>
            </a:r>
            <a:r>
              <a:rPr lang="en-US" i="1" dirty="0" smtClean="0">
                <a:solidFill>
                  <a:srgbClr val="FFFFFF"/>
                </a:solidFill>
              </a:rPr>
              <a:t>ign </a:t>
            </a:r>
            <a:r>
              <a:rPr lang="en-US" i="1" dirty="0">
                <a:solidFill>
                  <a:srgbClr val="FFFFFF"/>
                </a:solidFill>
              </a:rPr>
              <a:t>in and </a:t>
            </a:r>
            <a:r>
              <a:rPr lang="en-US" i="1" dirty="0" smtClean="0">
                <a:solidFill>
                  <a:srgbClr val="FFFFFF"/>
                </a:solidFill>
              </a:rPr>
              <a:t>search “free and open classes” for “</a:t>
            </a:r>
            <a:r>
              <a:rPr lang="en-US" i="1" dirty="0">
                <a:solidFill>
                  <a:srgbClr val="FFFFFF"/>
                </a:solidFill>
              </a:rPr>
              <a:t>Evidence-based Management</a:t>
            </a:r>
            <a:r>
              <a:rPr lang="en-US" i="1" dirty="0" smtClean="0">
                <a:solidFill>
                  <a:srgbClr val="FFFFFF"/>
                </a:solidFill>
              </a:rPr>
              <a:t>”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93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3962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FFCC99"/>
              </a:buClr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Decisions by Using Practices that Work (and avoiding those that don’t!)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FFCC99"/>
              </a:buClr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Defensible Decisions that Stand Up to Scrutiny (using best evidence and best process)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FFCC99"/>
              </a:buClr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Expertise throughout a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areer (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 can be a poor teacher--bad habits!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1000" i="1" dirty="0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en-US" sz="24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of valid experience is different than 1 year of experience repeated 20 times!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90689"/>
            <a:ext cx="6553200" cy="1143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FFFF00"/>
                </a:solidFill>
              </a:rPr>
              <a:t>Why </a:t>
            </a:r>
            <a:r>
              <a:rPr lang="en-US" sz="3200" dirty="0" smtClean="0">
                <a:solidFill>
                  <a:srgbClr val="FFFF00"/>
                </a:solidFill>
              </a:rPr>
              <a:t>Should We Care about </a:t>
            </a:r>
            <a:r>
              <a:rPr lang="en-US" sz="3200" dirty="0" err="1" smtClean="0">
                <a:solidFill>
                  <a:srgbClr val="FFFF00"/>
                </a:solidFill>
              </a:rPr>
              <a:t>EBMgt</a:t>
            </a:r>
            <a:r>
              <a:rPr lang="en-US" sz="3200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058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/>
          </p:cNvSpPr>
          <p:nvPr/>
        </p:nvSpPr>
        <p:spPr bwMode="auto">
          <a:xfrm>
            <a:off x="304800" y="1828800"/>
            <a:ext cx="8483600" cy="12446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ctr" defTabSz="457200" eaLnBrk="1" fontAlgn="auto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ヒラギノ明朝 ProN W3" charset="0"/>
                <a:cs typeface="Arial" charset="0"/>
                <a:sym typeface="Arial" charset="0"/>
              </a:rPr>
              <a:t>What does EBMgt Look Like?</a:t>
            </a:r>
            <a:endParaRPr lang="en-US" sz="44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ヒラギノ明朝 ProN W3" charset="0"/>
              <a:cs typeface="Arial" charset="0"/>
              <a:sym typeface="Arial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528888" y="3276600"/>
            <a:ext cx="4165600" cy="2781300"/>
            <a:chOff x="0" y="0"/>
            <a:chExt cx="2624" cy="1752"/>
          </a:xfrm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6" name="Rectangle 16"/>
            <p:cNvSpPr>
              <a:spLocks/>
            </p:cNvSpPr>
            <p:nvPr/>
          </p:nvSpPr>
          <p:spPr bwMode="auto">
            <a:xfrm>
              <a:off x="53" y="78"/>
              <a:ext cx="193" cy="349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lIns="0" tIns="0" rIns="0" bIns="0">
              <a:spAutoFit/>
            </a:bodyPr>
            <a:lstStyle/>
            <a:p>
              <a:pPr defTabSz="457200" eaLnBrk="1" fontAlgn="auto" hangingPunct="1">
                <a:lnSpc>
                  <a:spcPct val="130000"/>
                </a:lnSpc>
                <a:spcBef>
                  <a:spcPts val="1400"/>
                </a:spcBef>
                <a:spcAft>
                  <a:spcPts val="0"/>
                </a:spcAft>
              </a:pPr>
              <a:endParaRPr lang="nl-NL" sz="1800" dirty="0">
                <a:solidFill>
                  <a:srgbClr val="FFFFFF"/>
                </a:solidFill>
                <a:latin typeface="Calibri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pic>
          <p:nvPicPr>
            <p:cNvPr id="7" name="Picture 1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24" cy="17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944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6487" y="1752600"/>
            <a:ext cx="7329313" cy="418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Evidence-based Piloting?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/>
          <a:lstStyle/>
          <a:p>
            <a:pPr>
              <a:buClr>
                <a:srgbClr val="FFCC99"/>
              </a:buClr>
            </a:pP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Chesley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Sullenberger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USAIR pilot, has been a visiting scholar at UC Berkeley’s Collaborative for Catastrophic Risk Management since 2007</a:t>
            </a:r>
          </a:p>
          <a:p>
            <a:pPr>
              <a:buClr>
                <a:srgbClr val="FFCC99"/>
              </a:buClr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CC99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research on how to make decisions to maintain safety despite technological complexity and crisis conditions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868362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Use of Scientific Findings</a:t>
            </a:r>
          </a:p>
        </p:txBody>
      </p:sp>
    </p:spTree>
    <p:extLst>
      <p:ext uri="{BB962C8B-B14F-4D97-AF65-F5344CB8AC3E}">
        <p14:creationId xmlns:p14="http://schemas.microsoft.com/office/powerpoint/2010/main" val="427587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1676400"/>
          </a:xfrm>
        </p:spPr>
        <p:txBody>
          <a:bodyPr/>
          <a:lstStyle/>
          <a:p>
            <a:pPr>
              <a:buClr>
                <a:srgbClr val="FFCC99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written and analyzed aviation accident reports for over 20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Aft>
                <a:spcPts val="2400"/>
              </a:spcAft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Reliance on Reliable and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 </a:t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Organizational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352800"/>
            <a:ext cx="1955800" cy="30841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94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709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 Education to Prime His Skills: Sully is a graduate of the U.S. Air Force Academy  and holds masters degrees from both Purdue University in Industrial Psychology and the University of Northern Colorado in Public Administration </a:t>
            </a:r>
          </a:p>
          <a:p>
            <a:pPr>
              <a:lnSpc>
                <a:spcPct val="120000"/>
              </a:lnSpc>
              <a:buClr>
                <a:srgbClr val="FFFF00"/>
              </a:buClr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Aids to Support Good Decision: As Sully considered what decision to make that day, he had his copilot review and follow all checklists on board relevant to crash landings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0622"/>
            <a:ext cx="8229600" cy="1143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Judgment, Critical Thinking and Decision Supports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998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624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last person to leave the plane,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Chesley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Sullenberger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twice walked the plane’s aisle to check all passengers were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Sully’s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act onboard was to grab the passenger list. Used on-shore to verify rescue of all passengers and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crew.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Sully and co-pilot did NOT talk about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4489"/>
            <a:ext cx="8229600" cy="1143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Ethics and Responsibility to </a:t>
            </a:r>
            <a:b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Stakeholders</a:t>
            </a:r>
          </a:p>
        </p:txBody>
      </p:sp>
    </p:spTree>
    <p:extLst>
      <p:ext uri="{BB962C8B-B14F-4D97-AF65-F5344CB8AC3E}">
        <p14:creationId xmlns:p14="http://schemas.microsoft.com/office/powerpoint/2010/main" val="283779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8453</TotalTime>
  <Words>873</Words>
  <Application>Microsoft Macintosh PowerPoint</Application>
  <PresentationFormat>On-screen Show (4:3)</PresentationFormat>
  <Paragraphs>166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PowerPoint Presentation</vt:lpstr>
      <vt:lpstr>What is Evidence-Based Management?</vt:lpstr>
      <vt:lpstr>Why Should We Care about EBMgt?</vt:lpstr>
      <vt:lpstr>PowerPoint Presentation</vt:lpstr>
      <vt:lpstr>Evidence-based Piloting?</vt:lpstr>
      <vt:lpstr>1. Use of Scientific Findings</vt:lpstr>
      <vt:lpstr>2. Reliance on Reliable and Valid    Organizational Facts</vt:lpstr>
      <vt:lpstr>3. Professional Judgment, Critical Thinking and Decision Supports</vt:lpstr>
      <vt:lpstr>4. Ethics and Responsibility to      Stakeholders</vt:lpstr>
      <vt:lpstr>In Sullenberger’s Own Words…</vt:lpstr>
      <vt:lpstr>PowerPoint Presentation</vt:lpstr>
      <vt:lpstr>EBMgt The Basics of Why and 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EBMgt Habits &amp; What We Teach</vt:lpstr>
      <vt:lpstr>Scientific Evidence:  Which design for which         question?</vt:lpstr>
      <vt:lpstr>Organizational Evidence</vt:lpstr>
      <vt:lpstr>Stakeholder Evidence</vt:lpstr>
      <vt:lpstr>Professional Judgment</vt:lpstr>
      <vt:lpstr>Follow Up</vt:lpstr>
    </vt:vector>
  </TitlesOfParts>
  <Company>Magee-Womens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lewide</dc:creator>
  <cp:lastModifiedBy>Denise Rousseau</cp:lastModifiedBy>
  <cp:revision>408</cp:revision>
  <cp:lastPrinted>2012-07-06T18:31:11Z</cp:lastPrinted>
  <dcterms:created xsi:type="dcterms:W3CDTF">2012-07-11T03:44:05Z</dcterms:created>
  <dcterms:modified xsi:type="dcterms:W3CDTF">2018-11-15T18:06:17Z</dcterms:modified>
</cp:coreProperties>
</file>